
<file path=[Content_Types].xml><?xml version="1.0" encoding="utf-8"?>
<Types xmlns="http://schemas.openxmlformats.org/package/2006/content-types">
  <Default Extension="bin" ContentType="application/vnd.ms-office.activeX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ctiveX/activeX1.xml" ContentType="application/vnd.ms-office.activeX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6" r:id="rId3"/>
    <p:sldId id="261" r:id="rId4"/>
    <p:sldId id="262" r:id="rId5"/>
    <p:sldId id="263" r:id="rId6"/>
    <p:sldId id="266" r:id="rId7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activeX/_rels/activeX1.xml.rels><?xml version="1.0" encoding="UTF-8" standalone="yes"?>
<Relationships xmlns="http://schemas.openxmlformats.org/package/2006/relationships"><Relationship Id="rId1" Type="http://schemas.microsoft.com/office/2006/relationships/activeXControlBinary" Target="activeX1.bin"/></Relationships>
</file>

<file path=ppt/activeX/activeX1.xml><?xml version="1.0" encoding="utf-8"?>
<ax:ocx xmlns:ax="http://schemas.microsoft.com/office/2006/activeX" xmlns:r="http://schemas.openxmlformats.org/officeDocument/2006/relationships" ax:classid="{D27CDB6E-AE6D-11CF-96B8-444553540000}" ax:persistence="persistStorage" r:id="rId1"/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630964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72486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47507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218389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6673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597728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3696805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9398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127224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9038268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43964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3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D18F34-10AB-4235-8B41-9940B6C4C181}" type="datetimeFigureOut">
              <a:rPr lang="es-CO" smtClean="0"/>
              <a:t>20/11/2014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9B5FC3-DD26-47E6-81A4-5D77FA34B499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86118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CALCULO%20HORAS%20EXTRAS.xlsx" TargetMode="External"/><Relationship Id="rId3" Type="http://schemas.openxmlformats.org/officeDocument/2006/relationships/hyperlink" Target="Nomina%20seg&#250;n%20la%20legislaci&#243;n%20laboral.docx" TargetMode="External"/><Relationship Id="rId7" Type="http://schemas.openxmlformats.org/officeDocument/2006/relationships/slide" Target="slide5.xml"/><Relationship Id="rId2" Type="http://schemas.openxmlformats.org/officeDocument/2006/relationships/slide" Target="slide2.xml"/><Relationship Id="rId1" Type="http://schemas.openxmlformats.org/officeDocument/2006/relationships/slideLayout" Target="../slideLayouts/slideLayout1.xml"/><Relationship Id="rId6" Type="http://schemas.openxmlformats.org/officeDocument/2006/relationships/slide" Target="slide4.xml"/><Relationship Id="rId11" Type="http://schemas.openxmlformats.org/officeDocument/2006/relationships/hyperlink" Target="http://www.monografias.com/trabajos97/sobre-la-administracion-de-empresas/sobre-la-administracion-de-empresas.shtml" TargetMode="External"/><Relationship Id="rId5" Type="http://schemas.openxmlformats.org/officeDocument/2006/relationships/slide" Target="slide3.xml"/><Relationship Id="rId10" Type="http://schemas.openxmlformats.org/officeDocument/2006/relationships/slide" Target="slide6.xml"/><Relationship Id="rId4" Type="http://schemas.openxmlformats.org/officeDocument/2006/relationships/hyperlink" Target="NOMINA_PAGO_DE_SUELDOS_LW56.xls" TargetMode="External"/><Relationship Id="rId9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hyperlink" Target="http://moodle2.itssmt.edu.mx/contaduria/course/info.php?id=173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iutecp-unerg-proc-admin-equipo2.blogspot.com/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miguelmontescas.blogspot.com/2012/04/principios-administrativos-de-fayol.html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slide" Target="slid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control" Target="../activeX/activeX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wmf"/><Relationship Id="rId4" Type="http://schemas.openxmlformats.org/officeDocument/2006/relationships/slide" Target="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1259632" y="155466"/>
            <a:ext cx="66247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TRABAJO FINAL INFORMATICA</a:t>
            </a:r>
            <a:endParaRPr lang="es-CO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uadroTexto 4">
            <a:hlinkClick r:id="rId2" action="ppaction://hlinksldjump"/>
          </p:cNvPr>
          <p:cNvSpPr txBox="1"/>
          <p:nvPr/>
        </p:nvSpPr>
        <p:spPr>
          <a:xfrm>
            <a:off x="1547664" y="1340768"/>
            <a:ext cx="52565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file"/>
              </a:rPr>
              <a:t>NOMINA</a:t>
            </a:r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EN LEGISLACION LABORAL</a:t>
            </a:r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1548598" y="1791414"/>
            <a:ext cx="52565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N0MINA</a:t>
            </a:r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1544010" y="2261291"/>
            <a:ext cx="52565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 action="ppaction://hlinkfile"/>
              </a:rPr>
              <a:t>LIQUIDACION</a:t>
            </a:r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 NOMINA</a:t>
            </a:r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CuadroTexto 11">
            <a:hlinkClick r:id="rId5" action="ppaction://hlinksldjump"/>
          </p:cNvPr>
          <p:cNvSpPr txBox="1"/>
          <p:nvPr/>
        </p:nvSpPr>
        <p:spPr>
          <a:xfrm>
            <a:off x="1544010" y="2752263"/>
            <a:ext cx="52565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APORTES EMPLEADO</a:t>
            </a:r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CuadroTexto 12">
            <a:hlinkClick r:id="rId6" action="ppaction://hlinksldjump"/>
          </p:cNvPr>
          <p:cNvSpPr txBox="1"/>
          <p:nvPr/>
        </p:nvSpPr>
        <p:spPr>
          <a:xfrm>
            <a:off x="1544010" y="3220791"/>
            <a:ext cx="52565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APORTES EMPLEADOR</a:t>
            </a:r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CuadroTexto 13">
            <a:hlinkClick r:id="rId7" action="ppaction://hlinksldjump"/>
          </p:cNvPr>
          <p:cNvSpPr txBox="1"/>
          <p:nvPr/>
        </p:nvSpPr>
        <p:spPr>
          <a:xfrm>
            <a:off x="1544010" y="3689353"/>
            <a:ext cx="52565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HORAS EXTRAS</a:t>
            </a:r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>
            <a:off x="1553763" y="4157915"/>
            <a:ext cx="52565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CALCULO </a:t>
            </a:r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8" action="ppaction://hlinkfile"/>
              </a:rPr>
              <a:t>HORAS</a:t>
            </a:r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EXTRAS</a:t>
            </a:r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http://www.monografias.com/trabajos97/sobre-la-administracion-de-empresas/image017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953681"/>
            <a:ext cx="2712705" cy="1904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uadroTexto 16">
            <a:hlinkClick r:id="rId10" action="ppaction://hlinksldjump"/>
          </p:cNvPr>
          <p:cNvSpPr txBox="1"/>
          <p:nvPr/>
        </p:nvSpPr>
        <p:spPr>
          <a:xfrm>
            <a:off x="1553763" y="4608561"/>
            <a:ext cx="5256584" cy="369332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Video</a:t>
            </a:r>
            <a:endParaRPr lang="es-CO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ángulo 15"/>
          <p:cNvSpPr/>
          <p:nvPr/>
        </p:nvSpPr>
        <p:spPr>
          <a:xfrm>
            <a:off x="1676624" y="560337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dirty="0">
                <a:hlinkClick r:id="rId11"/>
              </a:rPr>
              <a:t>http://</a:t>
            </a:r>
            <a:r>
              <a:rPr lang="es-CO" dirty="0" smtClean="0">
                <a:hlinkClick r:id="rId11"/>
              </a:rPr>
              <a:t>www.monografias.com/trabajos97/sobre-la-administracion-de-empresas/sobre-la-administracion-de-empresas.shtml</a:t>
            </a:r>
            <a:r>
              <a:rPr lang="es-CO" dirty="0" smtClean="0"/>
              <a:t>	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962970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40652" y="719698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NOMINA</a:t>
            </a:r>
            <a:endParaRPr lang="es-C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 flipH="1">
            <a:off x="340652" y="1520696"/>
            <a:ext cx="4663395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La nómina se define como el documento que reciben los trabajadores de la empresa mes a mes y que es el recibo de salario que la empresa da al trabajador reflejando la cantidad económica que el empleado recibe a cambio de su trabajo.</a:t>
            </a:r>
          </a:p>
          <a:p>
            <a:r>
              <a:rPr lang="es-CO" sz="2400" dirty="0"/>
              <a:t>En otros términos, la nómina es un documento con validez legal que refleja por escrito el salario de los trabajadores.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5364087" y="5301208"/>
            <a:ext cx="37079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u="sng" dirty="0">
                <a:hlinkClick r:id="rId2"/>
              </a:rPr>
              <a:t>http://moodle2.itssmt.edu.mx/contaduria/course/info.php?id=173</a:t>
            </a:r>
            <a:endParaRPr lang="es-CO" dirty="0"/>
          </a:p>
        </p:txBody>
      </p:sp>
      <p:sp>
        <p:nvSpPr>
          <p:cNvPr id="6" name="CuadroTexto 5"/>
          <p:cNvSpPr txBox="1"/>
          <p:nvPr/>
        </p:nvSpPr>
        <p:spPr>
          <a:xfrm>
            <a:off x="7956376" y="6488668"/>
            <a:ext cx="1187624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hlinkClick r:id="rId3" action="ppaction://hlinksldjump"/>
              </a:rPr>
              <a:t>Regresar</a:t>
            </a:r>
            <a:endParaRPr lang="es-CO" dirty="0"/>
          </a:p>
        </p:txBody>
      </p:sp>
      <p:pic>
        <p:nvPicPr>
          <p:cNvPr id="3076" name="Picture 4" descr="http://www.tns-software.com/Imagenesmail/imgModulos/nomin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2563668"/>
            <a:ext cx="29146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668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48484" y="455723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APORTES EMPLEADO</a:t>
            </a:r>
            <a:endParaRPr lang="es-C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6145" name="Imagen 1" descr="http://t1.gstatic.com/images?q=tbn:ANd9GcTU8rCqahJD93H6nFfjnAgbJ9xKX3n8n0BAexw3fRWPTrC0MJFC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942" y="4621605"/>
            <a:ext cx="2939543" cy="2204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Rectángulo"/>
          <p:cNvSpPr/>
          <p:nvPr/>
        </p:nvSpPr>
        <p:spPr>
          <a:xfrm>
            <a:off x="448484" y="5723934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CO" dirty="0"/>
              <a:t> </a:t>
            </a:r>
            <a:r>
              <a:rPr lang="es-ES" u="sng" dirty="0">
                <a:hlinkClick r:id="rId3"/>
              </a:rPr>
              <a:t>http://iutecp-unerg-proc-admin-equipo2.blogspot.com/</a:t>
            </a:r>
            <a:endParaRPr lang="es-CO" dirty="0"/>
          </a:p>
        </p:txBody>
      </p:sp>
      <p:sp>
        <p:nvSpPr>
          <p:cNvPr id="7" name="CuadroTexto 6"/>
          <p:cNvSpPr txBox="1"/>
          <p:nvPr/>
        </p:nvSpPr>
        <p:spPr>
          <a:xfrm>
            <a:off x="7956376" y="6488668"/>
            <a:ext cx="1187624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hlinkClick r:id="rId4" action="ppaction://hlinksldjump"/>
              </a:rPr>
              <a:t>Regresar</a:t>
            </a:r>
            <a:endParaRPr lang="es-CO" dirty="0"/>
          </a:p>
        </p:txBody>
      </p:sp>
      <p:sp>
        <p:nvSpPr>
          <p:cNvPr id="10" name="Marcador de contenido 3"/>
          <p:cNvSpPr txBox="1">
            <a:spLocks/>
          </p:cNvSpPr>
          <p:nvPr/>
        </p:nvSpPr>
        <p:spPr>
          <a:xfrm>
            <a:off x="395536" y="2097549"/>
            <a:ext cx="3905884" cy="2892500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CO" dirty="0" smtClean="0"/>
              <a:t>Los aportes del trabajador se sacan del Ingreso Base de Cotización (IBC) es decir del: salario básico, trabajo extra, comisiones, bonificaciones habituales y demás remuneraciones que constituyen factor salarial, se excluye el subsidio de transporte.</a:t>
            </a:r>
          </a:p>
          <a:p>
            <a:endParaRPr lang="es-CO" dirty="0"/>
          </a:p>
        </p:txBody>
      </p:sp>
      <p:sp>
        <p:nvSpPr>
          <p:cNvPr id="11" name="Marcador de contenido 5"/>
          <p:cNvSpPr txBox="1">
            <a:spLocks/>
          </p:cNvSpPr>
          <p:nvPr/>
        </p:nvSpPr>
        <p:spPr>
          <a:xfrm>
            <a:off x="4788024" y="2098677"/>
            <a:ext cx="4176464" cy="2482451"/>
          </a:xfrm>
          <a:prstGeom prst="rect">
            <a:avLst/>
          </a:prstGeom>
        </p:spPr>
        <p:txBody>
          <a:bodyPr>
            <a:normAutofit fontScale="6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CO" smtClean="0"/>
              <a:t>sus porcentajes son: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CO" smtClean="0"/>
              <a:t>Salud:  4%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CO" smtClean="0"/>
              <a:t>Pensión: 4%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CO" smtClean="0"/>
              <a:t>Fondo de Solidaridad: lo pagan los asalariados que ganen mas de 4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CO" smtClean="0"/>
              <a:t>salarios mínimos, equivale al 1% del Ingreso Base de Cotización, sin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s-CO" smtClean="0"/>
              <a:t>subsidio de transporte.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4024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48484" y="455723"/>
            <a:ext cx="84249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APORTES EMPLEADOR</a:t>
            </a:r>
            <a:endParaRPr lang="es-CO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pic>
        <p:nvPicPr>
          <p:cNvPr id="7170" name="Picture 2" descr="http://2.bp.blogspot.com/-3iJGY-g-wUE/T4yQSeiG1-I/AAAAAAAAAA4/ZblqcOUPtGM/s300/gyugyugttg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6743" y="2852936"/>
            <a:ext cx="3851720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1 Rectángulo"/>
          <p:cNvSpPr/>
          <p:nvPr/>
        </p:nvSpPr>
        <p:spPr>
          <a:xfrm>
            <a:off x="683568" y="537495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u="sng" dirty="0">
                <a:hlinkClick r:id="rId3"/>
              </a:rPr>
              <a:t>http://miguelmontescas.blogspot.com/2012/04/principios-administrativos-de-fayol.html</a:t>
            </a:r>
            <a:endParaRPr lang="es-CO" dirty="0"/>
          </a:p>
        </p:txBody>
      </p:sp>
      <p:sp>
        <p:nvSpPr>
          <p:cNvPr id="7" name="CuadroTexto 6"/>
          <p:cNvSpPr txBox="1"/>
          <p:nvPr/>
        </p:nvSpPr>
        <p:spPr>
          <a:xfrm>
            <a:off x="7956376" y="6488668"/>
            <a:ext cx="1187624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hlinkClick r:id="rId4" action="ppaction://hlinksldjump"/>
              </a:rPr>
              <a:t>Regresar</a:t>
            </a:r>
            <a:endParaRPr lang="es-CO" dirty="0"/>
          </a:p>
        </p:txBody>
      </p:sp>
      <p:sp>
        <p:nvSpPr>
          <p:cNvPr id="8" name="Marcador de contenido 7"/>
          <p:cNvSpPr txBox="1">
            <a:spLocks/>
          </p:cNvSpPr>
          <p:nvPr/>
        </p:nvSpPr>
        <p:spPr>
          <a:xfrm>
            <a:off x="522809" y="1340768"/>
            <a:ext cx="8604448" cy="3216840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s-CO" dirty="0" smtClean="0">
                <a:solidFill>
                  <a:schemeClr val="tx1"/>
                </a:solidFill>
              </a:rPr>
              <a:t>Salud: 12,5%= el empleador paga el 8,5% 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Pensión: 16%= el empleador paga el 12% </a:t>
            </a:r>
          </a:p>
          <a:p>
            <a:pPr algn="l"/>
            <a:r>
              <a:rPr lang="es-CO" sz="4600" dirty="0" smtClean="0">
                <a:solidFill>
                  <a:schemeClr val="tx1"/>
                </a:solidFill>
              </a:rPr>
              <a:t>Parafiscales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Las empresas de las nominas mensuales deben pagar a ciertas entidades, las 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cuales son: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1. ARP: Riesgos Profesionales, lo paga la empresa por lo genera es de 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0,522%, este porcentaje es de acuerdo a la empresa y el riesgo. Del total 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devengado, deducido el auxilio de transporte.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2. ICBF: 3% del total devengado deducido el auxilio de transporte.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3. Sena: 2% del total devengado deducido el auxilio de transporte.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4. Caja de Compensación Familiar: 4% del total devengado.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El neto pagado a un trabajador resulta de restar del total devengado, el total de </a:t>
            </a:r>
          </a:p>
          <a:p>
            <a:pPr algn="l"/>
            <a:r>
              <a:rPr lang="es-CO" dirty="0" smtClean="0">
                <a:solidFill>
                  <a:schemeClr val="tx1"/>
                </a:solidFill>
              </a:rPr>
              <a:t>deducciones.</a:t>
            </a:r>
            <a:endParaRPr lang="es-CO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46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O"/>
          </a:p>
        </p:txBody>
      </p:sp>
      <p:sp>
        <p:nvSpPr>
          <p:cNvPr id="7" name="CuadroTexto 6"/>
          <p:cNvSpPr txBox="1"/>
          <p:nvPr/>
        </p:nvSpPr>
        <p:spPr>
          <a:xfrm>
            <a:off x="7956376" y="6488668"/>
            <a:ext cx="1187624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hlinkClick r:id="rId2" action="ppaction://hlinksldjump"/>
              </a:rPr>
              <a:t>Regresar</a:t>
            </a:r>
            <a:endParaRPr lang="es-CO" dirty="0"/>
          </a:p>
        </p:txBody>
      </p: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603733"/>
              </p:ext>
            </p:extLst>
          </p:nvPr>
        </p:nvGraphicFramePr>
        <p:xfrm>
          <a:off x="1547664" y="18052"/>
          <a:ext cx="6115644" cy="6532020"/>
        </p:xfrm>
        <a:graphic>
          <a:graphicData uri="http://schemas.openxmlformats.org/drawingml/2006/table">
            <a:tbl>
              <a:tblPr/>
              <a:tblGrid>
                <a:gridCol w="3057822"/>
                <a:gridCol w="3057822"/>
              </a:tblGrid>
              <a:tr h="260517">
                <a:tc gridSpan="2">
                  <a:txBody>
                    <a:bodyPr/>
                    <a:lstStyle/>
                    <a:p>
                      <a:pPr algn="ctr"/>
                      <a:r>
                        <a:rPr lang="es-CO" sz="1800" b="1" u="none" strike="noStrike" dirty="0">
                          <a:solidFill>
                            <a:srgbClr val="0057AE"/>
                          </a:solidFill>
                          <a:effectLst/>
                          <a:latin typeface="Arial" panose="020B0604020202020204" pitchFamily="34" charset="0"/>
                        </a:rPr>
                        <a:t>HORAS EXTRAS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DDF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</a:tr>
              <a:tr h="260517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CONCEPTO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FÓRMULA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3F3F3"/>
                    </a:solidFill>
                  </a:tcPr>
                </a:tc>
              </a:tr>
              <a:tr h="911105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Salario diario 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————————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8 </a:t>
                      </a:r>
                      <a:br>
                        <a:rPr lang="es-CO" sz="1800" dirty="0"/>
                      </a:br>
                      <a:endParaRPr lang="es-CO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380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TRABAJO NOCTURNO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Entre las 10 p.m. y las 6 a.m.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1.35</a:t>
                      </a:r>
                      <a:br>
                        <a:rPr lang="es-CO" sz="1800" dirty="0"/>
                      </a:br>
                      <a:endParaRPr lang="es-CO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4242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EXTRA DIURNA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Entre las 6 a.m. y las 10 p.m. </a:t>
                      </a:r>
                      <a:br>
                        <a:rPr lang="es-CO" sz="1800" dirty="0"/>
                      </a:br>
                      <a:endParaRPr lang="es-CO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1.25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4242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EXTRA NOCTURNA</a:t>
                      </a:r>
                      <a:br>
                        <a:rPr lang="es-CO" sz="1800" dirty="0"/>
                      </a:br>
                      <a:r>
                        <a:rPr lang="es-CO" sz="1800" dirty="0"/>
                        <a:t>Entre las 10 P.M. y las 6 A.M. </a:t>
                      </a:r>
                      <a:br>
                        <a:rPr lang="es-CO" sz="1800" dirty="0"/>
                      </a:br>
                      <a:endParaRPr lang="es-CO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1.75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4242">
                <a:tc>
                  <a:txBody>
                    <a:bodyPr/>
                    <a:lstStyle/>
                    <a:p>
                      <a:pPr algn="ctr"/>
                      <a:r>
                        <a:rPr lang="pt-BR" sz="1800" dirty="0"/>
                        <a:t>HORA ORDINARIA DOMINICAL O FESTIVO </a:t>
                      </a:r>
                      <a:br>
                        <a:rPr lang="pt-BR" sz="1800" dirty="0"/>
                      </a:br>
                      <a:endParaRPr lang="pt-BR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1.75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77380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EXTRA DIURNA EN DOMINICAL O FESTIVO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2.0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694242"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EXTRA NOCTURNA EN DOMINICAL O FESTIVO</a:t>
                      </a:r>
                      <a:br>
                        <a:rPr lang="es-CO" sz="1800" dirty="0"/>
                      </a:br>
                      <a:endParaRPr lang="es-CO" sz="1800" dirty="0"/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CO" sz="1800" dirty="0"/>
                        <a:t>Hora ordinaria X 2.5</a:t>
                      </a:r>
                    </a:p>
                  </a:txBody>
                  <a:tcPr marL="27610" marR="27610" marT="27610" marB="2761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52719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7956376" y="6488668"/>
            <a:ext cx="1187624" cy="369332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r>
              <a:rPr lang="es-CO" dirty="0" smtClean="0">
                <a:hlinkClick r:id="rId4" action="ppaction://hlinksldjump"/>
              </a:rPr>
              <a:t>Regresar</a:t>
            </a:r>
            <a:endParaRPr lang="es-CO" dirty="0"/>
          </a:p>
        </p:txBody>
      </p:sp>
      <p:sp>
        <p:nvSpPr>
          <p:cNvPr id="5" name="CuadroTexto 4"/>
          <p:cNvSpPr txBox="1"/>
          <p:nvPr/>
        </p:nvSpPr>
        <p:spPr>
          <a:xfrm>
            <a:off x="1331640" y="908720"/>
            <a:ext cx="59766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 smtClean="0"/>
              <a:t>VIDEO</a:t>
            </a:r>
            <a:endParaRPr lang="es-CO" dirty="0"/>
          </a:p>
        </p:txBody>
      </p:sp>
    </p:spTree>
    <p:controls>
      <mc:AlternateContent xmlns:mc="http://schemas.openxmlformats.org/markup-compatibility/2006">
        <mc:Choice xmlns:v="urn:schemas-microsoft-com:vml" Requires="v">
          <p:control spid="2056" name="ShockwaveFlash1" r:id="rId2" imgW="8209080" imgH="4815000"/>
        </mc:Choice>
        <mc:Fallback>
          <p:control name="ShockwaveFlash1" r:id="rId2" imgW="8209080" imgH="4815000">
            <p:pic>
              <p:nvPicPr>
                <p:cNvPr id="7" name="ShockwaveFlash1"/>
                <p:cNvPicPr>
                  <a:picLocks/>
                </p:cNvPicPr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395536" y="1278052"/>
                  <a:ext cx="8208912" cy="4815244"/>
                </a:xfrm>
                <a:prstGeom prst="rect">
                  <a:avLst/>
                </a:prstGeom>
              </p:spPr>
            </p:pic>
          </p:control>
        </mc:Fallback>
      </mc:AlternateContent>
    </p:controls>
    <p:extLst>
      <p:ext uri="{BB962C8B-B14F-4D97-AF65-F5344CB8AC3E}">
        <p14:creationId xmlns:p14="http://schemas.microsoft.com/office/powerpoint/2010/main" val="3965975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</TotalTime>
  <Words>395</Words>
  <Application>Microsoft Office PowerPoint</Application>
  <PresentationFormat>Presentación en pantalla (4:3)</PresentationFormat>
  <Paragraphs>61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Times New Roman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Suly Giraldo</dc:creator>
  <cp:lastModifiedBy>01056-10</cp:lastModifiedBy>
  <cp:revision>18</cp:revision>
  <dcterms:created xsi:type="dcterms:W3CDTF">2014-10-08T11:10:14Z</dcterms:created>
  <dcterms:modified xsi:type="dcterms:W3CDTF">2014-11-20T23:56:56Z</dcterms:modified>
</cp:coreProperties>
</file>